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274" r:id="rId2"/>
    <p:sldId id="571" r:id="rId3"/>
    <p:sldId id="661" r:id="rId4"/>
    <p:sldId id="662" r:id="rId5"/>
    <p:sldId id="656" r:id="rId6"/>
    <p:sldId id="437" r:id="rId7"/>
    <p:sldId id="572" r:id="rId8"/>
    <p:sldId id="276" r:id="rId9"/>
    <p:sldId id="665" r:id="rId10"/>
    <p:sldId id="449" r:id="rId11"/>
    <p:sldId id="450" r:id="rId12"/>
    <p:sldId id="650" r:id="rId13"/>
    <p:sldId id="654" r:id="rId14"/>
    <p:sldId id="573" r:id="rId15"/>
    <p:sldId id="556" r:id="rId16"/>
    <p:sldId id="670" r:id="rId17"/>
    <p:sldId id="557" r:id="rId18"/>
    <p:sldId id="558" r:id="rId19"/>
    <p:sldId id="559" r:id="rId20"/>
    <p:sldId id="630" r:id="rId21"/>
    <p:sldId id="560" r:id="rId22"/>
    <p:sldId id="561" r:id="rId23"/>
    <p:sldId id="563" r:id="rId24"/>
    <p:sldId id="616" r:id="rId25"/>
    <p:sldId id="618" r:id="rId26"/>
    <p:sldId id="619" r:id="rId27"/>
    <p:sldId id="655" r:id="rId28"/>
    <p:sldId id="620" r:id="rId29"/>
    <p:sldId id="621" r:id="rId30"/>
    <p:sldId id="622" r:id="rId31"/>
    <p:sldId id="682" r:id="rId32"/>
    <p:sldId id="683" r:id="rId33"/>
    <p:sldId id="684" r:id="rId34"/>
    <p:sldId id="685" r:id="rId35"/>
    <p:sldId id="686" r:id="rId36"/>
    <p:sldId id="687" r:id="rId37"/>
    <p:sldId id="623" r:id="rId38"/>
    <p:sldId id="624" r:id="rId39"/>
    <p:sldId id="625" r:id="rId40"/>
    <p:sldId id="626" r:id="rId41"/>
    <p:sldId id="574" r:id="rId42"/>
    <p:sldId id="658" r:id="rId43"/>
    <p:sldId id="659" r:id="rId44"/>
    <p:sldId id="660" r:id="rId45"/>
    <p:sldId id="671" r:id="rId46"/>
    <p:sldId id="456" r:id="rId47"/>
    <p:sldId id="672" r:id="rId48"/>
    <p:sldId id="628" r:id="rId49"/>
    <p:sldId id="629" r:id="rId50"/>
    <p:sldId id="664" r:id="rId51"/>
    <p:sldId id="677" r:id="rId52"/>
    <p:sldId id="679" r:id="rId53"/>
    <p:sldId id="680" r:id="rId54"/>
    <p:sldId id="681" r:id="rId55"/>
    <p:sldId id="631" r:id="rId56"/>
    <p:sldId id="575" r:id="rId57"/>
    <p:sldId id="634" r:id="rId58"/>
    <p:sldId id="635" r:id="rId59"/>
    <p:sldId id="663" r:id="rId60"/>
    <p:sldId id="379" r:id="rId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9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1/26/26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1/26/26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1/26/26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tiff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hyperlink" Target="https://canvas.harvard.edu/courses/166215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eg"/><Relationship Id="rId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image" Target="../media/image36.jpeg"/><Relationship Id="rId9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kwartler/Harvard_DataMining_Business_Student/tree/master/Cases/Spring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1/26/26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The use of AI (ChatGPT </a:t>
            </a:r>
            <a:r>
              <a:rPr lang="en-US" dirty="0" err="1"/>
              <a:t>etc</a:t>
            </a:r>
            <a:r>
              <a:rPr lang="en-US" dirty="0"/>
              <a:t>) to be used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course; we let R do the work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  <a:r>
              <a:rPr lang="en-US" dirty="0"/>
              <a:t>to cover a lot of topics</a:t>
            </a:r>
            <a:endParaRPr lang="en-US" b="1" dirty="0"/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 or company reimbursement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  <a:p>
            <a:pPr algn="ctr"/>
            <a:r>
              <a:rPr lang="en-US" sz="1600" dirty="0"/>
              <a:t>Warner Bros.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20K+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1/26/26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B2A16-B135-66A9-81AD-336C050CF405}"/>
              </a:ext>
            </a:extLst>
          </p:cNvPr>
          <p:cNvSpPr/>
          <p:nvPr/>
        </p:nvSpPr>
        <p:spPr>
          <a:xfrm>
            <a:off x="627459" y="5844988"/>
            <a:ext cx="7886700" cy="358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Most Large Language Models (LLMs) like ChatGPT know R code!  You can just ask to get help.</a:t>
            </a:r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  <a:p>
            <a:r>
              <a:rPr lang="en-US" dirty="0">
                <a:latin typeface="Consolas" panose="020B0609020204030204" pitchFamily="49" charset="0"/>
              </a:rPr>
              <a:t># Load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31877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1/26/26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0"/>
          <a:stretch/>
        </p:blipFill>
        <p:spPr>
          <a:xfrm>
            <a:off x="240631" y="1100730"/>
            <a:ext cx="5300360" cy="36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738235" y="4023101"/>
            <a:ext cx="3131507" cy="1164920"/>
          </a:xfrm>
          <a:prstGeom prst="wedgeRoundRectCallout">
            <a:avLst>
              <a:gd name="adj1" fmla="val -61224"/>
              <a:gd name="adj2" fmla="val -160184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323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90" y="2438578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enna University of Economics and Business - Wikipedia">
            <a:extLst>
              <a:ext uri="{FF2B5EF4-FFF2-40B4-BE49-F238E27FC236}">
                <a16:creationId xmlns:a16="http://schemas.microsoft.com/office/drawing/2014/main" id="{9825BDBF-3EF8-B94B-2EEC-C6B0EE6A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10" y="4726874"/>
            <a:ext cx="941049" cy="4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YellowDig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247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Discussion Board</a:t>
            </a:r>
          </a:p>
          <a:p>
            <a:r>
              <a:rPr lang="en-US" dirty="0"/>
              <a:t>TBD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31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2"/>
              </a:rPr>
              <a:t>https://canvas.harvard.edu/courses/166215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604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rgbClr val="FFFF00"/>
                </a:highlight>
              </a:rPr>
              <a:t>Announcements with time will be posted to </a:t>
            </a:r>
            <a:r>
              <a:rPr lang="en-US" sz="1400" dirty="0" err="1">
                <a:highlight>
                  <a:srgbClr val="FFFF00"/>
                </a:highlight>
              </a:rPr>
              <a:t>YellowDig</a:t>
            </a:r>
            <a:r>
              <a:rPr lang="en-US" sz="1400" dirty="0">
                <a:highlight>
                  <a:srgbClr val="FFFF00"/>
                </a:highlight>
              </a:rPr>
              <a:t> &amp; announced in class.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3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41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Optional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1/26/26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70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1/26/26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66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1/26/26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www.brew.sh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1/26/26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 from </a:t>
            </a:r>
            <a:r>
              <a:rPr lang="en-US" dirty="0" err="1"/>
              <a:t>github</a:t>
            </a:r>
            <a:r>
              <a:rPr lang="en-US" dirty="0"/>
              <a:t> repository, create a folder name &amp; destination to save files to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228599" y="365126"/>
            <a:ext cx="8686799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 Why this course?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922BE-A398-C8E4-16D8-1B22FDD26F31}"/>
              </a:ext>
            </a:extLst>
          </p:cNvPr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Can’t have everyone speak but feel free to volunteer.</a:t>
            </a:r>
          </a:p>
        </p:txBody>
      </p:sp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727B0-FD03-C489-84BC-0AC7BCCA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15" y="1807120"/>
            <a:ext cx="5619750" cy="36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6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class board…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</a:t>
            </a:r>
            <a:r>
              <a:rPr lang="en-US" b="1" dirty="0" err="1"/>
              <a:t>YelloDig</a:t>
            </a:r>
            <a:r>
              <a:rPr lang="en-US" b="1" dirty="0"/>
              <a:t> introduction post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35303-B98F-DA19-2ACE-BE31735A0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04017"/>
            <a:ext cx="3903626" cy="274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FCF82-8E5D-7000-0B9E-1AF57FFF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F7172-2BC1-5126-3C1B-576739DD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7" y="365126"/>
            <a:ext cx="8740683" cy="591477"/>
          </a:xfrm>
        </p:spPr>
        <p:txBody>
          <a:bodyPr/>
          <a:lstStyle/>
          <a:p>
            <a:r>
              <a:rPr lang="en-US" sz="2400" dirty="0"/>
              <a:t>Case Caveat…Be sure to check grad/undergrad and remember the LLM Negotiation!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1C292-580D-96D0-622F-C35685AD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8E4C5-CE3F-15B5-8C1E-567A6D3A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B8C09-68E4-213A-34AB-AF36930DCD67}"/>
              </a:ext>
            </a:extLst>
          </p:cNvPr>
          <p:cNvSpPr txBox="1"/>
          <p:nvPr/>
        </p:nvSpPr>
        <p:spPr>
          <a:xfrm>
            <a:off x="228600" y="1376313"/>
            <a:ext cx="81592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Graduate Students</a:t>
            </a:r>
          </a:p>
          <a:p>
            <a:r>
              <a:rPr lang="en-US" sz="1600" u="sng" dirty="0">
                <a:hlinkClick r:id="rId2"/>
              </a:rPr>
              <a:t>https://github.com/kwartler/Harvard_DataMining_Business_Student/tree/master/Cases/Spring</a:t>
            </a:r>
            <a:endParaRPr 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59C8D-7F5F-F317-8370-C18585B5C9D7}"/>
              </a:ext>
            </a:extLst>
          </p:cNvPr>
          <p:cNvSpPr txBox="1"/>
          <p:nvPr/>
        </p:nvSpPr>
        <p:spPr>
          <a:xfrm>
            <a:off x="228600" y="2243010"/>
            <a:ext cx="5427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3 major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Retail Transactions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Banking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Vienna Coffeehouse Product Forecasting– 500 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56C3C-7A20-C573-9F77-5C354F85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3609478"/>
            <a:ext cx="8306343" cy="17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2963</Words>
  <Application>Microsoft Macintosh PowerPoint</Application>
  <PresentationFormat>On-screen Show (4:3)</PresentationFormat>
  <Paragraphs>666</Paragraphs>
  <Slides>60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On the class board…</vt:lpstr>
      <vt:lpstr>Agenda</vt:lpstr>
      <vt:lpstr>Syllabus Review</vt:lpstr>
      <vt:lpstr>Case Caveat…Be sure to check grad/undergrad and remember the LLM Negotiation! 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Step 1.  Install Base -R</vt:lpstr>
      <vt:lpstr>Step 2. Install R-Studio</vt:lpstr>
      <vt:lpstr>Step 3. Install Git (Mac)</vt:lpstr>
      <vt:lpstr>Step 3. Install Git (Windows)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Libraries to install…we cover a lot in this course!</vt:lpstr>
      <vt:lpstr>Don’t worry if you need help!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Ted Kwartler</cp:lastModifiedBy>
  <cp:revision>30</cp:revision>
  <dcterms:created xsi:type="dcterms:W3CDTF">2020-08-24T01:48:41Z</dcterms:created>
  <dcterms:modified xsi:type="dcterms:W3CDTF">2026-01-27T00:00:05Z</dcterms:modified>
</cp:coreProperties>
</file>